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497" r:id="rId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422333-3F8B-C2AB-8A8B-190087EDCE6F}" name="Karen Lopes" initials="KL" userId="S::karen@highcompliance.com.br::ad1bb0a3-3a25-4e21-8850-e11ea10d99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3"/>
    <a:srgbClr val="4472C4"/>
    <a:srgbClr val="04082A"/>
    <a:srgbClr val="002B96"/>
    <a:srgbClr val="532476"/>
    <a:srgbClr val="7332A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2D867-9C07-4454-8329-52A8C9FD6744}" type="datetimeFigureOut">
              <a:rPr lang="pt-BR" smtClean="0"/>
              <a:t>25/01/2023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91EA41-E05D-4C70-AC72-B0111E53A7FE}" type="slidenum">
              <a:rPr lang="pt-BR" smtClean="0"/>
              <a:t>‹nº›</a:t>
            </a:fld>
            <a:endParaRPr lang="pt-BR"/>
          </a:p>
        </p:txBody>
      </p:sp>
    </p:spTree>
    <p:extLst>
      <p:ext uri="{BB962C8B-B14F-4D97-AF65-F5344CB8AC3E}">
        <p14:creationId xmlns:p14="http://schemas.microsoft.com/office/powerpoint/2010/main" val="343512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71A1DDA-6F78-46E3-8E92-7CEE527B6ED9}"/>
              </a:ext>
            </a:extLst>
          </p:cNvPr>
          <p:cNvSpPr>
            <a:spLocks noGrp="1"/>
          </p:cNvSpPr>
          <p:nvPr>
            <p:ph type="dt" sz="half" idx="10"/>
          </p:nvPr>
        </p:nvSpPr>
        <p:spPr/>
        <p:txBody>
          <a:bodyPr/>
          <a:lstStyle/>
          <a:p>
            <a:fld id="{6DFF54B8-FEB3-4ECD-9E4A-F2C11BDE3CEB}" type="datetimeFigureOut">
              <a:rPr lang="pt-BR" smtClean="0"/>
              <a:t>25/01/2023</a:t>
            </a:fld>
            <a:endParaRPr lang="pt-BR"/>
          </a:p>
        </p:txBody>
      </p:sp>
      <p:sp>
        <p:nvSpPr>
          <p:cNvPr id="3" name="Espaço Reservado para Rodapé 2">
            <a:extLst>
              <a:ext uri="{FF2B5EF4-FFF2-40B4-BE49-F238E27FC236}">
                <a16:creationId xmlns:a16="http://schemas.microsoft.com/office/drawing/2014/main" id="{066D100D-E12D-4DF9-918A-C9BF5D243F2C}"/>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7EF580A-C1C5-404B-9680-F398536B4891}"/>
              </a:ext>
            </a:extLst>
          </p:cNvPr>
          <p:cNvSpPr>
            <a:spLocks noGrp="1"/>
          </p:cNvSpPr>
          <p:nvPr>
            <p:ph type="sldNum" sz="quarter" idx="12"/>
          </p:nvPr>
        </p:nvSpPr>
        <p:spPr/>
        <p:txBody>
          <a:bodyPr/>
          <a:lstStyle/>
          <a:p>
            <a:fld id="{C3023DD8-6E20-4C06-A0D8-C5283C539959}" type="slidenum">
              <a:rPr lang="pt-BR" smtClean="0"/>
              <a:t>‹nº›</a:t>
            </a:fld>
            <a:endParaRPr lang="pt-BR"/>
          </a:p>
        </p:txBody>
      </p:sp>
    </p:spTree>
    <p:extLst>
      <p:ext uri="{BB962C8B-B14F-4D97-AF65-F5344CB8AC3E}">
        <p14:creationId xmlns:p14="http://schemas.microsoft.com/office/powerpoint/2010/main" val="97817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8025B-1565-44ED-B226-D6B026A0389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597B740-5A92-4BD6-9BE4-7CAB3C0F2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453D7BB-E604-46EE-8672-862EC6188166}"/>
              </a:ext>
            </a:extLst>
          </p:cNvPr>
          <p:cNvSpPr>
            <a:spLocks noGrp="1"/>
          </p:cNvSpPr>
          <p:nvPr>
            <p:ph type="dt" sz="half" idx="10"/>
          </p:nvPr>
        </p:nvSpPr>
        <p:spPr/>
        <p:txBody>
          <a:bodyPr/>
          <a:lstStyle/>
          <a:p>
            <a:fld id="{6DFF54B8-FEB3-4ECD-9E4A-F2C11BDE3CEB}" type="datetimeFigureOut">
              <a:rPr lang="pt-BR" smtClean="0"/>
              <a:t>25/01/2023</a:t>
            </a:fld>
            <a:endParaRPr lang="pt-BR"/>
          </a:p>
        </p:txBody>
      </p:sp>
      <p:sp>
        <p:nvSpPr>
          <p:cNvPr id="5" name="Espaço Reservado para Rodapé 4">
            <a:extLst>
              <a:ext uri="{FF2B5EF4-FFF2-40B4-BE49-F238E27FC236}">
                <a16:creationId xmlns:a16="http://schemas.microsoft.com/office/drawing/2014/main" id="{9702E81D-02DC-457D-A1CF-5E6C0755407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0CE32C-58F2-4183-AF7E-E4C4B02E0708}"/>
              </a:ext>
            </a:extLst>
          </p:cNvPr>
          <p:cNvSpPr>
            <a:spLocks noGrp="1"/>
          </p:cNvSpPr>
          <p:nvPr>
            <p:ph type="sldNum" sz="quarter" idx="12"/>
          </p:nvPr>
        </p:nvSpPr>
        <p:spPr/>
        <p:txBody>
          <a:bodyPr/>
          <a:lstStyle/>
          <a:p>
            <a:fld id="{C3023DD8-6E20-4C06-A0D8-C5283C539959}" type="slidenum">
              <a:rPr lang="pt-BR" smtClean="0"/>
              <a:t>‹nº›</a:t>
            </a:fld>
            <a:endParaRPr lang="pt-BR"/>
          </a:p>
        </p:txBody>
      </p:sp>
    </p:spTree>
    <p:extLst>
      <p:ext uri="{BB962C8B-B14F-4D97-AF65-F5344CB8AC3E}">
        <p14:creationId xmlns:p14="http://schemas.microsoft.com/office/powerpoint/2010/main" val="3851470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7EBF07BD-27CA-47F9-BCB3-7F3B9401D8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489BAC1D-DDC4-4CA8-BA8E-E2D08F7BEB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BDB1D05-A5B5-4CD6-B36B-8F43C6A81F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F54B8-FEB3-4ECD-9E4A-F2C11BDE3CEB}" type="datetimeFigureOut">
              <a:rPr lang="pt-BR" smtClean="0"/>
              <a:t>25/01/2023</a:t>
            </a:fld>
            <a:endParaRPr lang="pt-BR"/>
          </a:p>
        </p:txBody>
      </p:sp>
      <p:sp>
        <p:nvSpPr>
          <p:cNvPr id="5" name="Espaço Reservado para Rodapé 4">
            <a:extLst>
              <a:ext uri="{FF2B5EF4-FFF2-40B4-BE49-F238E27FC236}">
                <a16:creationId xmlns:a16="http://schemas.microsoft.com/office/drawing/2014/main" id="{A68D0F03-CDC2-4AA1-9997-FFD430807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FEE871FD-57AF-4CB6-AC68-8E748E0333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23DD8-6E20-4C06-A0D8-C5283C539959}" type="slidenum">
              <a:rPr lang="pt-BR" smtClean="0"/>
              <a:t>‹nº›</a:t>
            </a:fld>
            <a:endParaRPr lang="pt-BR"/>
          </a:p>
        </p:txBody>
      </p:sp>
    </p:spTree>
    <p:extLst>
      <p:ext uri="{BB962C8B-B14F-4D97-AF65-F5344CB8AC3E}">
        <p14:creationId xmlns:p14="http://schemas.microsoft.com/office/powerpoint/2010/main" val="1466148493"/>
      </p:ext>
    </p:extLst>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mailto:karen@highcompliance.com.b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78397"/>
            <a:ext cx="84408" cy="695325"/>
          </a:xfrm>
          <a:prstGeom prst="rect">
            <a:avLst/>
          </a:prstGeom>
          <a:solidFill>
            <a:schemeClr val="accent1">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68554" y="77927"/>
            <a:ext cx="7377404" cy="669799"/>
          </a:xfrm>
          <a:prstGeom prst="rect">
            <a:avLst/>
          </a:prstGeom>
          <a:noFill/>
        </p:spPr>
        <p:txBody>
          <a:bodyPr wrap="none" lIns="91440" tIns="45720" rIns="91440" bIns="45720" rtlCol="0" anchor="t">
            <a:spAutoFit/>
          </a:bodyPr>
          <a:lstStyle/>
          <a:p>
            <a:pPr algn="ctr">
              <a:lnSpc>
                <a:spcPct val="150000"/>
              </a:lnSpc>
            </a:pPr>
            <a:r>
              <a:rPr lang="pt-BR" sz="28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Apresentação pessoal – Gestor do projeto</a:t>
            </a:r>
          </a:p>
        </p:txBody>
      </p:sp>
      <p:cxnSp>
        <p:nvCxnSpPr>
          <p:cNvPr id="7" name="Conector Reto 6"/>
          <p:cNvCxnSpPr/>
          <p:nvPr/>
        </p:nvCxnSpPr>
        <p:spPr>
          <a:xfrm>
            <a:off x="166466" y="914401"/>
            <a:ext cx="1185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2414" y="-178182"/>
            <a:ext cx="1241032" cy="1241032"/>
          </a:xfrm>
          <a:prstGeom prst="rect">
            <a:avLst/>
          </a:prstGeom>
        </p:spPr>
      </p:pic>
      <p:sp>
        <p:nvSpPr>
          <p:cNvPr id="14" name="Rectangle 4">
            <a:extLst>
              <a:ext uri="{FF2B5EF4-FFF2-40B4-BE49-F238E27FC236}">
                <a16:creationId xmlns:a16="http://schemas.microsoft.com/office/drawing/2014/main" id="{EE3A66C1-BE94-79F3-09EA-90DD20863AF3}"/>
              </a:ext>
            </a:extLst>
          </p:cNvPr>
          <p:cNvSpPr/>
          <p:nvPr/>
        </p:nvSpPr>
        <p:spPr>
          <a:xfrm>
            <a:off x="3427751" y="2326447"/>
            <a:ext cx="8608969" cy="5805359"/>
          </a:xfrm>
          <a:prstGeom prst="rect">
            <a:avLst/>
          </a:prstGeom>
        </p:spPr>
        <p:txBody>
          <a:bodyPr wrap="square" lIns="117208" tIns="58604" rIns="117208" bIns="58604" numCol="2" spcCol="228600" anchor="t">
            <a:spAutoFit/>
          </a:bodyPr>
          <a:lstStyle/>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Sócia-diretora da </a:t>
            </a:r>
            <a:r>
              <a:rPr lang="pt-BR" sz="1400">
                <a:solidFill>
                  <a:srgbClr val="F79646"/>
                </a:solidFill>
                <a:latin typeface="Verdana"/>
                <a:ea typeface="Verdana"/>
                <a:cs typeface="Times New Roman"/>
              </a:rPr>
              <a:t>High </a:t>
            </a:r>
            <a:r>
              <a:rPr lang="pt-BR" sz="1400" err="1">
                <a:solidFill>
                  <a:srgbClr val="F79646"/>
                </a:solidFill>
                <a:latin typeface="Verdana"/>
                <a:ea typeface="Verdana"/>
                <a:cs typeface="Times New Roman"/>
              </a:rPr>
              <a:t>Compliance</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Advogada, atua como </a:t>
            </a:r>
            <a:r>
              <a:rPr lang="pt-BR" sz="1400" err="1">
                <a:latin typeface="Verdana"/>
                <a:ea typeface="Verdana"/>
                <a:cs typeface="Times New Roman"/>
              </a:rPr>
              <a:t>Chief</a:t>
            </a:r>
            <a:r>
              <a:rPr lang="pt-BR" sz="1400">
                <a:latin typeface="Verdana"/>
                <a:ea typeface="Verdana"/>
                <a:cs typeface="Times New Roman"/>
              </a:rPr>
              <a:t> </a:t>
            </a:r>
            <a:r>
              <a:rPr lang="pt-BR" sz="1400" err="1">
                <a:latin typeface="Verdana"/>
                <a:ea typeface="Verdana"/>
                <a:cs typeface="Times New Roman"/>
              </a:rPr>
              <a:t>Ethics</a:t>
            </a:r>
            <a:r>
              <a:rPr lang="pt-BR" sz="1400">
                <a:latin typeface="Verdana"/>
                <a:ea typeface="Verdana"/>
                <a:cs typeface="Times New Roman"/>
              </a:rPr>
              <a:t> </a:t>
            </a:r>
            <a:r>
              <a:rPr lang="pt-BR" sz="1400" err="1">
                <a:latin typeface="Verdana"/>
                <a:ea typeface="Verdana"/>
                <a:cs typeface="Times New Roman"/>
              </a:rPr>
              <a:t>and</a:t>
            </a:r>
            <a:r>
              <a:rPr lang="pt-BR" sz="1400">
                <a:latin typeface="Verdana"/>
                <a:ea typeface="Verdana"/>
                <a:cs typeface="Times New Roman"/>
              </a:rPr>
              <a:t> </a:t>
            </a:r>
            <a:r>
              <a:rPr lang="pt-BR" sz="1400" err="1">
                <a:latin typeface="Verdana"/>
                <a:ea typeface="Verdana"/>
                <a:cs typeface="Times New Roman"/>
              </a:rPr>
              <a:t>Compliance</a:t>
            </a:r>
            <a:r>
              <a:rPr lang="pt-BR" sz="1400">
                <a:latin typeface="Verdana"/>
                <a:ea typeface="Verdana"/>
                <a:cs typeface="Times New Roman"/>
              </a:rPr>
              <a:t> Officer no mercado nacional</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Certificação ISO 27001 e DPO – </a:t>
            </a:r>
            <a:r>
              <a:rPr lang="pt-BR" sz="1400" err="1">
                <a:latin typeface="Verdana"/>
                <a:ea typeface="Verdana"/>
                <a:cs typeface="Times New Roman"/>
              </a:rPr>
              <a:t>Exin</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Atua em projetos da GDPR desde 2018</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Foi Delegada de Polícia responsável pelo Núcleo de Combate aos Crimes Praticados por Agentes Políticos Municipais com Foro de Prerrogativa de Função, da Polícia Civil do Estado de Minas Gerais em conjunto com a Procuradoria Geral de Justiça de Minas Gerais</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Investigação de Fraudes Corporativas pela </a:t>
            </a:r>
            <a:r>
              <a:rPr lang="pt-BR" sz="1400" err="1">
                <a:latin typeface="Verdana"/>
                <a:ea typeface="Verdana"/>
                <a:cs typeface="Times New Roman"/>
              </a:rPr>
              <a:t>Università</a:t>
            </a:r>
            <a:r>
              <a:rPr lang="pt-BR" sz="1400">
                <a:latin typeface="Verdana"/>
                <a:ea typeface="Verdana"/>
                <a:cs typeface="Times New Roman"/>
              </a:rPr>
              <a:t> </a:t>
            </a:r>
            <a:r>
              <a:rPr lang="pt-BR" sz="1400" err="1">
                <a:latin typeface="Verdana"/>
                <a:ea typeface="Verdana"/>
                <a:cs typeface="Times New Roman"/>
              </a:rPr>
              <a:t>di</a:t>
            </a:r>
            <a:r>
              <a:rPr lang="pt-BR" sz="1400">
                <a:latin typeface="Verdana"/>
                <a:ea typeface="Verdana"/>
                <a:cs typeface="Times New Roman"/>
              </a:rPr>
              <a:t> Verona (Itália)</a:t>
            </a: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endParaRPr lang="pt-BR" sz="1400">
              <a:solidFill>
                <a:prstClr val="black">
                  <a:lumMod val="75000"/>
                  <a:lumOff val="25000"/>
                </a:prstClr>
              </a:solidFill>
              <a:latin typeface="Verdana" panose="020B0604030504040204" pitchFamily="34" charset="0"/>
              <a:ea typeface="Verdana" panose="020B0604030504040204" pitchFamily="34" charset="0"/>
              <a:cs typeface="Times New Roman" panose="02020603050405020304" pitchFamily="18" charset="0"/>
            </a:endParaRPr>
          </a:p>
          <a:p>
            <a:pPr marL="175895" indent="-175895" defTabSz="1828800">
              <a:lnSpc>
                <a:spcPct val="107000"/>
              </a:lnSpc>
              <a:spcAft>
                <a:spcPts val="1000"/>
              </a:spcAft>
              <a:buFont typeface="Arial" panose="020B0604020202020204" pitchFamily="34" charset="0"/>
              <a:buChar char="•"/>
            </a:pPr>
            <a:r>
              <a:rPr lang="pt-BR" sz="1400" err="1">
                <a:latin typeface="Verdana"/>
                <a:ea typeface="Verdana"/>
                <a:cs typeface="Times New Roman"/>
              </a:rPr>
              <a:t>Compliance</a:t>
            </a:r>
            <a:r>
              <a:rPr lang="pt-BR" sz="1400">
                <a:latin typeface="Verdana"/>
                <a:ea typeface="Verdana"/>
                <a:cs typeface="Times New Roman"/>
              </a:rPr>
              <a:t> pela Manchester </a:t>
            </a:r>
            <a:r>
              <a:rPr lang="pt-BR" sz="1400" err="1">
                <a:latin typeface="Verdana"/>
                <a:ea typeface="Verdana"/>
                <a:cs typeface="Times New Roman"/>
              </a:rPr>
              <a:t>University</a:t>
            </a:r>
            <a:r>
              <a:rPr lang="pt-BR" sz="1400">
                <a:latin typeface="Verdana"/>
                <a:ea typeface="Verdana"/>
                <a:cs typeface="Times New Roman"/>
              </a:rPr>
              <a:t> e </a:t>
            </a:r>
            <a:r>
              <a:rPr lang="pt-BR" sz="1400" err="1">
                <a:latin typeface="Verdana"/>
                <a:ea typeface="Verdana"/>
                <a:cs typeface="Times New Roman"/>
              </a:rPr>
              <a:t>International</a:t>
            </a:r>
            <a:r>
              <a:rPr lang="pt-BR" sz="1400">
                <a:latin typeface="Verdana"/>
                <a:ea typeface="Verdana"/>
                <a:cs typeface="Times New Roman"/>
              </a:rPr>
              <a:t> </a:t>
            </a:r>
            <a:r>
              <a:rPr lang="pt-BR" sz="1400" err="1">
                <a:latin typeface="Verdana"/>
                <a:ea typeface="Verdana"/>
                <a:cs typeface="Times New Roman"/>
              </a:rPr>
              <a:t>Compliance</a:t>
            </a:r>
            <a:r>
              <a:rPr lang="pt-BR" sz="1400">
                <a:latin typeface="Verdana"/>
                <a:ea typeface="Verdana"/>
                <a:cs typeface="Times New Roman"/>
              </a:rPr>
              <a:t> </a:t>
            </a:r>
            <a:r>
              <a:rPr lang="pt-BR" sz="1400" err="1">
                <a:latin typeface="Verdana"/>
                <a:ea typeface="Verdana"/>
                <a:cs typeface="Times New Roman"/>
              </a:rPr>
              <a:t>Association</a:t>
            </a:r>
            <a:r>
              <a:rPr lang="pt-BR" sz="1400">
                <a:latin typeface="Verdana"/>
                <a:ea typeface="Verdana"/>
                <a:cs typeface="Times New Roman"/>
              </a:rPr>
              <a:t> (Reino Unido)</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Inteligência Judiciária e Investigativa pela Lake </a:t>
            </a:r>
            <a:r>
              <a:rPr lang="pt-BR" sz="1400" err="1">
                <a:latin typeface="Verdana"/>
                <a:ea typeface="Verdana"/>
                <a:cs typeface="Times New Roman"/>
              </a:rPr>
              <a:t>Technical</a:t>
            </a:r>
            <a:r>
              <a:rPr lang="pt-BR" sz="1400">
                <a:latin typeface="Verdana"/>
                <a:ea typeface="Verdana"/>
                <a:cs typeface="Times New Roman"/>
              </a:rPr>
              <a:t> </a:t>
            </a:r>
            <a:r>
              <a:rPr lang="pt-BR" sz="1400" err="1">
                <a:latin typeface="Verdana"/>
                <a:ea typeface="Verdana"/>
                <a:cs typeface="Times New Roman"/>
              </a:rPr>
              <a:t>College</a:t>
            </a:r>
            <a:r>
              <a:rPr lang="pt-BR" sz="1400">
                <a:latin typeface="Verdana"/>
                <a:ea typeface="Verdana"/>
                <a:cs typeface="Times New Roman"/>
              </a:rPr>
              <a:t> </a:t>
            </a:r>
            <a:r>
              <a:rPr lang="pt-BR" sz="1400" err="1">
                <a:latin typeface="Verdana"/>
                <a:ea typeface="Verdana"/>
                <a:cs typeface="Times New Roman"/>
              </a:rPr>
              <a:t>Institute</a:t>
            </a:r>
            <a:r>
              <a:rPr lang="pt-BR" sz="1400">
                <a:latin typeface="Verdana"/>
                <a:ea typeface="Verdana"/>
                <a:cs typeface="Times New Roman"/>
              </a:rPr>
              <a:t> </a:t>
            </a:r>
            <a:r>
              <a:rPr lang="pt-BR" sz="1400" err="1">
                <a:latin typeface="Verdana"/>
                <a:ea typeface="Verdana"/>
                <a:cs typeface="Times New Roman"/>
              </a:rPr>
              <a:t>of</a:t>
            </a:r>
            <a:r>
              <a:rPr lang="pt-BR" sz="1400">
                <a:latin typeface="Verdana"/>
                <a:ea typeface="Verdana"/>
                <a:cs typeface="Times New Roman"/>
              </a:rPr>
              <a:t> </a:t>
            </a:r>
            <a:r>
              <a:rPr lang="pt-BR" sz="1400" err="1">
                <a:latin typeface="Verdana"/>
                <a:ea typeface="Verdana"/>
                <a:cs typeface="Times New Roman"/>
              </a:rPr>
              <a:t>Public</a:t>
            </a:r>
            <a:r>
              <a:rPr lang="pt-BR" sz="1400">
                <a:latin typeface="Verdana"/>
                <a:ea typeface="Verdana"/>
                <a:cs typeface="Times New Roman"/>
              </a:rPr>
              <a:t> </a:t>
            </a:r>
            <a:r>
              <a:rPr lang="pt-BR" sz="1400" err="1">
                <a:latin typeface="Verdana"/>
                <a:ea typeface="Verdana"/>
                <a:cs typeface="Times New Roman"/>
              </a:rPr>
              <a:t>Safety</a:t>
            </a:r>
            <a:r>
              <a:rPr lang="pt-BR" sz="1400">
                <a:latin typeface="Verdana"/>
                <a:ea typeface="Verdana"/>
                <a:cs typeface="Times New Roman"/>
              </a:rPr>
              <a:t> (EUA)</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Lead Auditor da ISO 37001, ISO 27001 e ISO 19600 e LGPD </a:t>
            </a:r>
            <a:r>
              <a:rPr lang="pt-BR" sz="1400" err="1">
                <a:latin typeface="Verdana"/>
                <a:ea typeface="Verdana"/>
                <a:cs typeface="Times New Roman"/>
              </a:rPr>
              <a:t>Implementer</a:t>
            </a:r>
            <a:endParaRPr lang="pt-BR" sz="1400">
              <a:latin typeface="Verdana"/>
              <a:ea typeface="Verdana"/>
              <a:cs typeface="Times New Roman"/>
            </a:endParaRPr>
          </a:p>
          <a:p>
            <a:pPr marL="175895" indent="-175895" defTabSz="1828800">
              <a:lnSpc>
                <a:spcPct val="107000"/>
              </a:lnSpc>
              <a:spcAft>
                <a:spcPts val="1000"/>
              </a:spcAft>
              <a:buFont typeface="Arial" panose="020B0604020202020204" pitchFamily="34" charset="0"/>
              <a:buChar char="•"/>
            </a:pPr>
            <a:r>
              <a:rPr lang="pt-BR" sz="1400" err="1">
                <a:latin typeface="Verdana"/>
                <a:ea typeface="Verdana"/>
                <a:cs typeface="Times New Roman"/>
              </a:rPr>
              <a:t>Certified</a:t>
            </a:r>
            <a:r>
              <a:rPr lang="pt-BR" sz="1400">
                <a:latin typeface="Verdana"/>
                <a:ea typeface="Verdana"/>
                <a:cs typeface="Times New Roman"/>
              </a:rPr>
              <a:t> </a:t>
            </a:r>
            <a:r>
              <a:rPr lang="pt-BR" sz="1400" err="1">
                <a:latin typeface="Verdana"/>
                <a:ea typeface="Verdana"/>
                <a:cs typeface="Times New Roman"/>
              </a:rPr>
              <a:t>Fraud</a:t>
            </a:r>
            <a:r>
              <a:rPr lang="pt-BR" sz="1400">
                <a:latin typeface="Verdana"/>
                <a:ea typeface="Verdana"/>
                <a:cs typeface="Times New Roman"/>
              </a:rPr>
              <a:t> </a:t>
            </a:r>
            <a:r>
              <a:rPr lang="pt-BR" sz="1400" err="1">
                <a:latin typeface="Verdana"/>
                <a:ea typeface="Verdana"/>
                <a:cs typeface="Times New Roman"/>
              </a:rPr>
              <a:t>Examiner</a:t>
            </a:r>
            <a:r>
              <a:rPr lang="pt-BR" sz="1400">
                <a:latin typeface="Verdana"/>
                <a:ea typeface="Verdana"/>
                <a:cs typeface="Times New Roman"/>
              </a:rPr>
              <a:t> pela </a:t>
            </a:r>
            <a:r>
              <a:rPr lang="pt-BR" sz="1400" err="1">
                <a:latin typeface="Verdana"/>
                <a:ea typeface="Verdana"/>
                <a:cs typeface="Times New Roman"/>
              </a:rPr>
              <a:t>Association</a:t>
            </a:r>
            <a:r>
              <a:rPr lang="pt-BR" sz="1400">
                <a:latin typeface="Verdana"/>
                <a:ea typeface="Verdana"/>
                <a:cs typeface="Times New Roman"/>
              </a:rPr>
              <a:t> </a:t>
            </a:r>
            <a:r>
              <a:rPr lang="pt-BR" sz="1400" err="1">
                <a:latin typeface="Verdana"/>
                <a:ea typeface="Verdana"/>
                <a:cs typeface="Times New Roman"/>
              </a:rPr>
              <a:t>of</a:t>
            </a:r>
            <a:r>
              <a:rPr lang="pt-BR" sz="1400">
                <a:latin typeface="Verdana"/>
                <a:ea typeface="Verdana"/>
                <a:cs typeface="Times New Roman"/>
              </a:rPr>
              <a:t> </a:t>
            </a:r>
            <a:r>
              <a:rPr lang="pt-BR" sz="1400" err="1">
                <a:latin typeface="Verdana"/>
                <a:ea typeface="Verdana"/>
                <a:cs typeface="Times New Roman"/>
              </a:rPr>
              <a:t>Certified</a:t>
            </a:r>
            <a:r>
              <a:rPr lang="pt-BR" sz="1400">
                <a:latin typeface="Verdana"/>
                <a:ea typeface="Verdana"/>
                <a:cs typeface="Times New Roman"/>
              </a:rPr>
              <a:t> </a:t>
            </a:r>
            <a:r>
              <a:rPr lang="pt-BR" sz="1400" err="1">
                <a:latin typeface="Verdana"/>
                <a:ea typeface="Verdana"/>
                <a:cs typeface="Times New Roman"/>
              </a:rPr>
              <a:t>Fraud</a:t>
            </a:r>
            <a:r>
              <a:rPr lang="pt-BR" sz="1400">
                <a:latin typeface="Verdana"/>
                <a:ea typeface="Verdana"/>
                <a:cs typeface="Times New Roman"/>
              </a:rPr>
              <a:t> </a:t>
            </a:r>
            <a:r>
              <a:rPr lang="pt-BR" sz="1400" err="1">
                <a:latin typeface="Verdana"/>
                <a:ea typeface="Verdana"/>
                <a:cs typeface="Times New Roman"/>
              </a:rPr>
              <a:t>Examiners</a:t>
            </a:r>
            <a:r>
              <a:rPr lang="pt-BR" sz="1400">
                <a:latin typeface="Verdana"/>
                <a:ea typeface="Verdana"/>
                <a:cs typeface="Times New Roman"/>
              </a:rPr>
              <a:t> (USA)</a:t>
            </a:r>
          </a:p>
          <a:p>
            <a:pPr marL="175895" indent="-175895" defTabSz="1828800">
              <a:lnSpc>
                <a:spcPct val="107000"/>
              </a:lnSpc>
              <a:spcAft>
                <a:spcPts val="1000"/>
              </a:spcAft>
              <a:buFont typeface="Arial" panose="020B0604020202020204" pitchFamily="34" charset="0"/>
              <a:buChar char="•"/>
            </a:pPr>
            <a:r>
              <a:rPr lang="pt-BR" sz="1400">
                <a:latin typeface="Verdana"/>
                <a:ea typeface="Verdana"/>
                <a:cs typeface="Times New Roman"/>
              </a:rPr>
              <a:t>Coordenadora e docente de cursos de </a:t>
            </a:r>
            <a:r>
              <a:rPr lang="pt-BR" sz="1400" err="1">
                <a:latin typeface="Verdana"/>
                <a:ea typeface="Verdana"/>
                <a:cs typeface="Times New Roman"/>
              </a:rPr>
              <a:t>compliance</a:t>
            </a:r>
            <a:r>
              <a:rPr lang="pt-BR" sz="1400">
                <a:latin typeface="Verdana"/>
                <a:ea typeface="Verdana"/>
                <a:cs typeface="Times New Roman"/>
              </a:rPr>
              <a:t> e proteção de dados</a:t>
            </a:r>
          </a:p>
        </p:txBody>
      </p:sp>
      <p:sp>
        <p:nvSpPr>
          <p:cNvPr id="15" name="TextBox 6">
            <a:extLst>
              <a:ext uri="{FF2B5EF4-FFF2-40B4-BE49-F238E27FC236}">
                <a16:creationId xmlns:a16="http://schemas.microsoft.com/office/drawing/2014/main" id="{8E64551C-3208-AEB2-75C0-730207818A2E}"/>
              </a:ext>
            </a:extLst>
          </p:cNvPr>
          <p:cNvSpPr txBox="1"/>
          <p:nvPr/>
        </p:nvSpPr>
        <p:spPr>
          <a:xfrm>
            <a:off x="3427751" y="1505414"/>
            <a:ext cx="3881934" cy="487684"/>
          </a:xfrm>
          <a:prstGeom prst="rect">
            <a:avLst/>
          </a:prstGeom>
          <a:noFill/>
        </p:spPr>
        <p:txBody>
          <a:bodyPr wrap="none" lIns="117208" tIns="58604" rIns="117208" bIns="58604" rtlCol="0">
            <a:spAutoFit/>
          </a:bodyPr>
          <a:lstStyle/>
          <a:p>
            <a:r>
              <a:rPr lang="en-US" sz="2400">
                <a:solidFill>
                  <a:schemeClr val="accent1"/>
                </a:solidFill>
                <a:latin typeface="Verdana" panose="020B0604030504040204" pitchFamily="34" charset="0"/>
                <a:ea typeface="Verdana" panose="020B0604030504040204" pitchFamily="34" charset="0"/>
                <a:cs typeface="Verdana" panose="020B0604030504040204" pitchFamily="34" charset="0"/>
              </a:rPr>
              <a:t>CURRÍCULO</a:t>
            </a:r>
            <a:r>
              <a:rPr lang="en-US" sz="2400">
                <a:latin typeface="Verdana" panose="020B0604030504040204" pitchFamily="34" charset="0"/>
                <a:ea typeface="Verdana" panose="020B0604030504040204" pitchFamily="34" charset="0"/>
                <a:cs typeface="Verdana" panose="020B0604030504040204" pitchFamily="34" charset="0"/>
              </a:rPr>
              <a:t> </a:t>
            </a:r>
            <a:r>
              <a:rPr lang="en-US" sz="24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RESUMIDO</a:t>
            </a:r>
            <a:endParaRPr lang="en-US" sz="2400" b="1">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16" name="Imagem 14">
            <a:extLst>
              <a:ext uri="{FF2B5EF4-FFF2-40B4-BE49-F238E27FC236}">
                <a16:creationId xmlns:a16="http://schemas.microsoft.com/office/drawing/2014/main" id="{AA42BC38-3E4D-B9AF-407D-146062CD7E05}"/>
              </a:ext>
            </a:extLst>
          </p:cNvPr>
          <p:cNvPicPr/>
          <p:nvPr/>
        </p:nvPicPr>
        <p:blipFill>
          <a:blip r:embed="rId3" cstate="print">
            <a:extLst>
              <a:ext uri="{28A0092B-C50C-407E-A947-70E740481C1C}">
                <a14:useLocalDpi xmlns:a14="http://schemas.microsoft.com/office/drawing/2010/main" val="0"/>
              </a:ext>
            </a:extLst>
          </a:blip>
          <a:srcRect t="8730" b="8730"/>
          <a:stretch/>
        </p:blipFill>
        <p:spPr>
          <a:xfrm>
            <a:off x="1007028" y="1548685"/>
            <a:ext cx="2075400" cy="2494507"/>
          </a:xfrm>
          <a:prstGeom prst="rect">
            <a:avLst/>
          </a:prstGeom>
          <a:noFill/>
          <a:ln>
            <a:noFill/>
            <a:prstDash/>
          </a:ln>
        </p:spPr>
      </p:pic>
      <p:sp>
        <p:nvSpPr>
          <p:cNvPr id="17" name="Espaço Reservado para Conteúdo 2">
            <a:extLst>
              <a:ext uri="{FF2B5EF4-FFF2-40B4-BE49-F238E27FC236}">
                <a16:creationId xmlns:a16="http://schemas.microsoft.com/office/drawing/2014/main" id="{D256BCC1-C73C-C68B-7D86-8663BF2A508C}"/>
              </a:ext>
            </a:extLst>
          </p:cNvPr>
          <p:cNvSpPr txBox="1">
            <a:spLocks/>
          </p:cNvSpPr>
          <p:nvPr/>
        </p:nvSpPr>
        <p:spPr>
          <a:xfrm>
            <a:off x="794231" y="4366185"/>
            <a:ext cx="5015045" cy="2304229"/>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t-BR" sz="1600" b="1">
                <a:solidFill>
                  <a:schemeClr val="tx1">
                    <a:lumMod val="75000"/>
                    <a:lumOff val="25000"/>
                  </a:schemeClr>
                </a:solidFill>
                <a:latin typeface="Verdana" panose="020B0604030504040204" pitchFamily="34" charset="0"/>
                <a:ea typeface="Verdana" panose="020B0604030504040204" pitchFamily="34" charset="0"/>
              </a:rPr>
              <a:t>Karen de Paula Lopes</a:t>
            </a:r>
          </a:p>
          <a:p>
            <a:r>
              <a:rPr lang="pt-BR" sz="1200">
                <a:solidFill>
                  <a:schemeClr val="tx1">
                    <a:lumMod val="75000"/>
                    <a:lumOff val="25000"/>
                  </a:schemeClr>
                </a:solidFill>
                <a:latin typeface="Verdana" panose="020B0604030504040204" pitchFamily="34" charset="0"/>
                <a:ea typeface="Verdana" panose="020B0604030504040204" pitchFamily="34" charset="0"/>
              </a:rPr>
              <a:t>Whatsapp</a:t>
            </a:r>
            <a:r>
              <a:rPr lang="pt-BR" sz="1600">
                <a:solidFill>
                  <a:schemeClr val="tx1">
                    <a:lumMod val="75000"/>
                    <a:lumOff val="25000"/>
                  </a:schemeClr>
                </a:solidFill>
                <a:latin typeface="Verdana" panose="020B0604030504040204" pitchFamily="34" charset="0"/>
                <a:ea typeface="Verdana" panose="020B0604030504040204" pitchFamily="34" charset="0"/>
              </a:rPr>
              <a:t> 11 930256565</a:t>
            </a:r>
          </a:p>
          <a:p>
            <a:r>
              <a:rPr lang="pt-BR" sz="1600">
                <a:solidFill>
                  <a:schemeClr val="tx1">
                    <a:lumMod val="75000"/>
                    <a:lumOff val="25000"/>
                  </a:schemeClr>
                </a:solidFill>
                <a:latin typeface="Verdana" panose="020B0604030504040204" pitchFamily="34" charset="0"/>
                <a:ea typeface="Verdana" panose="020B0604030504040204" pitchFamily="34" charset="0"/>
              </a:rPr>
              <a:t>@</a:t>
            </a:r>
            <a:r>
              <a:rPr lang="pt-BR" sz="1050">
                <a:solidFill>
                  <a:schemeClr val="tx1">
                    <a:lumMod val="75000"/>
                    <a:lumOff val="25000"/>
                  </a:schemeClr>
                </a:solidFill>
                <a:latin typeface="Verdana" panose="020B0604030504040204" pitchFamily="34" charset="0"/>
                <a:ea typeface="Verdana" panose="020B0604030504040204" pitchFamily="34" charset="0"/>
              </a:rPr>
              <a:t>karen-lopes-cfe-a53a93187</a:t>
            </a:r>
          </a:p>
          <a:p>
            <a:r>
              <a:rPr lang="pt-BR" sz="1400">
                <a:solidFill>
                  <a:schemeClr val="tx1">
                    <a:lumMod val="75000"/>
                    <a:lumOff val="25000"/>
                  </a:schemeClr>
                </a:solidFill>
                <a:latin typeface="Verdana" panose="020B0604030504040204" pitchFamily="34" charset="0"/>
                <a:ea typeface="Verdana" panose="020B0604030504040204" pitchFamily="34" charset="0"/>
              </a:rPr>
              <a:t>@highcompliancebrazil</a:t>
            </a:r>
          </a:p>
          <a:p>
            <a:r>
              <a:rPr lang="pt-BR" sz="1200">
                <a:solidFill>
                  <a:schemeClr val="tx1">
                    <a:lumMod val="75000"/>
                    <a:lumOff val="25000"/>
                  </a:schemeClr>
                </a:solidFill>
                <a:latin typeface="Verdana" panose="020B0604030504040204" pitchFamily="34" charset="0"/>
                <a:ea typeface="Verdana" panose="020B0604030504040204" pitchFamily="34" charset="0"/>
                <a:hlinkClick r:id="rId4"/>
              </a:rPr>
              <a:t>karen@highcompliance.com.br</a:t>
            </a:r>
            <a:endParaRPr lang="pt-BR" sz="1200">
              <a:solidFill>
                <a:schemeClr val="tx1">
                  <a:lumMod val="75000"/>
                  <a:lumOff val="25000"/>
                </a:schemeClr>
              </a:solidFill>
              <a:latin typeface="Verdana" panose="020B0604030504040204" pitchFamily="34" charset="0"/>
              <a:ea typeface="Verdana" panose="020B0604030504040204" pitchFamily="34" charset="0"/>
            </a:endParaRPr>
          </a:p>
          <a:p>
            <a:r>
              <a:rPr lang="pt-BR" sz="1200">
                <a:solidFill>
                  <a:schemeClr val="tx1">
                    <a:lumMod val="75000"/>
                    <a:lumOff val="25000"/>
                  </a:schemeClr>
                </a:solidFill>
                <a:latin typeface="Verdana" panose="020B0604030504040204" pitchFamily="34" charset="0"/>
                <a:ea typeface="Verdana" panose="020B0604030504040204" pitchFamily="34" charset="0"/>
              </a:rPr>
              <a:t>www.highcompliance.com.br</a:t>
            </a:r>
          </a:p>
          <a:p>
            <a:endParaRPr lang="pt-BR" sz="1200">
              <a:solidFill>
                <a:schemeClr val="tx1">
                  <a:lumMod val="75000"/>
                  <a:lumOff val="25000"/>
                </a:schemeClr>
              </a:solidFill>
              <a:latin typeface="Verdana" panose="020B0604030504040204" pitchFamily="34" charset="0"/>
              <a:ea typeface="Verdana" panose="020B0604030504040204" pitchFamily="34" charset="0"/>
            </a:endParaRPr>
          </a:p>
        </p:txBody>
      </p:sp>
      <p:pic>
        <p:nvPicPr>
          <p:cNvPr id="18" name="Imagem 8" descr="Ver a imagem de origem">
            <a:extLst>
              <a:ext uri="{FF2B5EF4-FFF2-40B4-BE49-F238E27FC236}">
                <a16:creationId xmlns:a16="http://schemas.microsoft.com/office/drawing/2014/main" id="{6EACA754-95ED-B38B-F587-945ABE459CFF}"/>
              </a:ext>
            </a:extLst>
          </p:cNvPr>
          <p:cNvPicPr/>
          <p:nvPr/>
        </p:nvPicPr>
        <p:blipFill rotWithShape="1">
          <a:blip r:embed="rId5" cstate="print">
            <a:extLst>
              <a:ext uri="{28A0092B-C50C-407E-A947-70E740481C1C}">
                <a14:useLocalDpi xmlns:a14="http://schemas.microsoft.com/office/drawing/2010/main" val="0"/>
              </a:ext>
            </a:extLst>
          </a:blip>
          <a:srcRect r="14091" b="-140"/>
          <a:stretch/>
        </p:blipFill>
        <p:spPr bwMode="auto">
          <a:xfrm>
            <a:off x="3002786" y="5205236"/>
            <a:ext cx="259200" cy="257997"/>
          </a:xfrm>
          <a:prstGeom prst="rect">
            <a:avLst/>
          </a:prstGeom>
          <a:noFill/>
          <a:ln>
            <a:noFill/>
          </a:ln>
          <a:extLst>
            <a:ext uri="{53640926-AAD7-44D8-BBD7-CCE9431645EC}">
              <a14:shadowObscured xmlns:a14="http://schemas.microsoft.com/office/drawing/2010/main"/>
            </a:ext>
          </a:extLst>
        </p:spPr>
      </p:pic>
      <p:pic>
        <p:nvPicPr>
          <p:cNvPr id="19" name="Imagem 9" descr="Ver a imagem de origem">
            <a:extLst>
              <a:ext uri="{FF2B5EF4-FFF2-40B4-BE49-F238E27FC236}">
                <a16:creationId xmlns:a16="http://schemas.microsoft.com/office/drawing/2014/main" id="{2E2CEC55-78D1-AEBE-FA5A-D1B6E5AF7ED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93846" y="5560198"/>
            <a:ext cx="282867" cy="286132"/>
          </a:xfrm>
          <a:prstGeom prst="rect">
            <a:avLst/>
          </a:prstGeom>
          <a:noFill/>
          <a:ln>
            <a:noFill/>
          </a:ln>
        </p:spPr>
      </p:pic>
      <p:pic>
        <p:nvPicPr>
          <p:cNvPr id="3" name="Picture 2">
            <a:extLst>
              <a:ext uri="{FF2B5EF4-FFF2-40B4-BE49-F238E27FC236}">
                <a16:creationId xmlns:a16="http://schemas.microsoft.com/office/drawing/2014/main" id="{D1A824B6-9B3D-1061-2819-7EE59DFC8349}"/>
              </a:ext>
            </a:extLst>
          </p:cNvPr>
          <p:cNvPicPr>
            <a:picLocks noChangeAspect="1"/>
          </p:cNvPicPr>
          <p:nvPr/>
        </p:nvPicPr>
        <p:blipFill>
          <a:blip r:embed="rId7"/>
          <a:stretch>
            <a:fillRect/>
          </a:stretch>
        </p:blipFill>
        <p:spPr>
          <a:xfrm>
            <a:off x="9997775" y="1069993"/>
            <a:ext cx="1236921" cy="1249311"/>
          </a:xfrm>
          <a:prstGeom prst="rect">
            <a:avLst/>
          </a:prstGeom>
        </p:spPr>
      </p:pic>
    </p:spTree>
    <p:extLst>
      <p:ext uri="{BB962C8B-B14F-4D97-AF65-F5344CB8AC3E}">
        <p14:creationId xmlns:p14="http://schemas.microsoft.com/office/powerpoint/2010/main" val="252858555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7F6717B1FD2C934A8BB9C821F0EAC3DA" ma:contentTypeVersion="8" ma:contentTypeDescription="Crie um novo documento." ma:contentTypeScope="" ma:versionID="8ba95736c70a6965f27da27b01de2efb">
  <xsd:schema xmlns:xsd="http://www.w3.org/2001/XMLSchema" xmlns:xs="http://www.w3.org/2001/XMLSchema" xmlns:p="http://schemas.microsoft.com/office/2006/metadata/properties" xmlns:ns2="de7135d7-e4ac-4b6d-83ea-c77ba3f458be" xmlns:ns3="e84dd6c9-02ae-4b48-8d9f-1f127d2022d4" targetNamespace="http://schemas.microsoft.com/office/2006/metadata/properties" ma:root="true" ma:fieldsID="31c2e991d34011bf36026689f68b53f4" ns2:_="" ns3:_="">
    <xsd:import namespace="de7135d7-e4ac-4b6d-83ea-c77ba3f458be"/>
    <xsd:import namespace="e84dd6c9-02ae-4b48-8d9f-1f127d2022d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7135d7-e4ac-4b6d-83ea-c77ba3f458be" elementFormDefault="qualified">
    <xsd:import namespace="http://schemas.microsoft.com/office/2006/documentManagement/types"/>
    <xsd:import namespace="http://schemas.microsoft.com/office/infopath/2007/PartnerControls"/>
    <xsd:element name="SharedWithUsers" ma:index="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hes de Compartilhado Com"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4dd6c9-02ae-4b48-8d9f-1f127d2022d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027BC7-4F3D-4941-9DFF-B74E0C250905}">
  <ds:schemaRefs>
    <ds:schemaRef ds:uri="http://schemas.microsoft.com/sharepoint/v3/contenttype/forms"/>
  </ds:schemaRefs>
</ds:datastoreItem>
</file>

<file path=customXml/itemProps2.xml><?xml version="1.0" encoding="utf-8"?>
<ds:datastoreItem xmlns:ds="http://schemas.openxmlformats.org/officeDocument/2006/customXml" ds:itemID="{9BD5F9A4-CD72-4B99-BAEB-9D1515BA7F63}">
  <ds:schemaRefs>
    <ds:schemaRef ds:uri="de7135d7-e4ac-4b6d-83ea-c77ba3f458be"/>
    <ds:schemaRef ds:uri="e84dd6c9-02ae-4b48-8d9f-1f127d2022d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C242F3B-59D9-4CFB-B6A9-30DA1E13055A}">
  <ds:schemaRefs>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http://purl.org/dc/dcmitype/"/>
    <ds:schemaRef ds:uri="http://schemas.microsoft.com/office/2006/documentManagement/types"/>
    <ds:schemaRef ds:uri="de7135d7-e4ac-4b6d-83ea-c77ba3f458be"/>
    <ds:schemaRef ds:uri="http://purl.org/dc/elements/1.1/"/>
    <ds:schemaRef ds:uri="e84dd6c9-02ae-4b48-8d9f-1f127d2022d4"/>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509</TotalTime>
  <Words>180</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Open Sans</vt:lpstr>
      <vt:lpstr>Verdana</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Gilson Henrique Bueno Silva</dc:creator>
  <cp:lastModifiedBy>MOTA Cecilia (ALLCONTROL)</cp:lastModifiedBy>
  <cp:revision>5</cp:revision>
  <dcterms:created xsi:type="dcterms:W3CDTF">2019-07-04T14:29:38Z</dcterms:created>
  <dcterms:modified xsi:type="dcterms:W3CDTF">2023-01-25T16:56:53Z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0x0101007F6717B1FD2C934A8BB9C821F0EAC3DA</vt:lpwstr>
  </property>
  <property fmtid="{D5CDD505-2E9C-101B-9397-08002B2CF9AE}" pid="3" name="Order">
    <vt:r8>100700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ies>
</file>